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93" r:id="rId2"/>
    <p:sldId id="294" r:id="rId3"/>
    <p:sldId id="295"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1" r:id="rId39"/>
    <p:sldId id="296" r:id="rId40"/>
    <p:sldId id="300" r:id="rId41"/>
    <p:sldId id="299" r:id="rId42"/>
    <p:sldId id="297" r:id="rId43"/>
    <p:sldId id="298"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3/4/2023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7"/>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2"/>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2"/>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2"/>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362202"/>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524002"/>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2"/>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7"/>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3/4/2023</a:t>
            </a:fld>
            <a:endParaRPr lang="en-US"/>
          </a:p>
        </p:txBody>
      </p:sp>
      <p:sp>
        <p:nvSpPr>
          <p:cNvPr id="3" name="Footer Placeholder 2"/>
          <p:cNvSpPr>
            <a:spLocks noGrp="1"/>
          </p:cNvSpPr>
          <p:nvPr>
            <p:ph type="ftr" sz="quarter" idx="3"/>
          </p:nvPr>
        </p:nvSpPr>
        <p:spPr>
          <a:xfrm>
            <a:off x="3124200" y="6416677"/>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7"/>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381001"/>
            <a:ext cx="7489371" cy="954107"/>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08856" y="2467428"/>
            <a:ext cx="4163786" cy="523220"/>
          </a:xfrm>
          <a:prstGeom prst="rect">
            <a:avLst/>
          </a:prstGeom>
          <a:noFill/>
        </p:spPr>
        <p:txBody>
          <a:bodyPr wrap="square" rtlCol="0">
            <a:spAutoFit/>
          </a:bodyPr>
          <a:lstStyle/>
          <a:p>
            <a:r>
              <a:rPr lang="en-US" sz="2800" dirty="0" smtClean="0">
                <a:latin typeface="Book Antiqua" panose="02040602050305030304" pitchFamily="18" charset="0"/>
              </a:rPr>
              <a:t>Oral mucous membrane </a:t>
            </a:r>
            <a:endParaRPr lang="en-US" sz="2800" dirty="0">
              <a:latin typeface="Book Antiqua" panose="02040602050305030304" pitchFamily="18" charset="0"/>
            </a:endParaRPr>
          </a:p>
        </p:txBody>
      </p:sp>
      <p:sp>
        <p:nvSpPr>
          <p:cNvPr id="6" name="TextBox 5"/>
          <p:cNvSpPr txBox="1"/>
          <p:nvPr/>
        </p:nvSpPr>
        <p:spPr>
          <a:xfrm>
            <a:off x="152400" y="5715000"/>
            <a:ext cx="8545286" cy="523220"/>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ORAL PATHOLOGY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 xmlns:a14="http://schemas.microsoft.com/office/drawing/2010/main" val="0"/>
              </a:ext>
            </a:extLst>
          </a:blip>
          <a:srcRect l="15781" r="15781"/>
          <a:stretch/>
        </p:blipFill>
        <p:spPr>
          <a:xfrm>
            <a:off x="0" y="0"/>
            <a:ext cx="1393371"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pPr/>
              <a:t>1</a:t>
            </a:fld>
            <a:endParaRPr lang="en-US" dirty="0"/>
          </a:p>
        </p:txBody>
      </p:sp>
    </p:spTree>
    <p:extLst>
      <p:ext uri="{BB962C8B-B14F-4D97-AF65-F5344CB8AC3E}">
        <p14:creationId xmlns=""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8577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32146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724304" cy="53578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724304" cy="53578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46434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71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52863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85725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52863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DEFINITION OF ORAL MUCOUS MEMBRANE</a:t>
            </a:r>
          </a:p>
          <a:p>
            <a:r>
              <a:rPr lang="en-US" dirty="0" smtClean="0"/>
              <a:t>FUNCTIONS OF ORAL MUCOUS MEMBRANE</a:t>
            </a:r>
          </a:p>
          <a:p>
            <a:r>
              <a:rPr lang="en-US" dirty="0" smtClean="0"/>
              <a:t>ANATOMICAL CONSIDERATION</a:t>
            </a:r>
          </a:p>
          <a:p>
            <a:r>
              <a:rPr lang="en-US" dirty="0" smtClean="0"/>
              <a:t>COMPONENTS OF OM</a:t>
            </a:r>
          </a:p>
          <a:p>
            <a:r>
              <a:rPr lang="en-US" dirty="0" smtClean="0"/>
              <a:t>ORAL EPITHELIUM</a:t>
            </a:r>
          </a:p>
          <a:p>
            <a:r>
              <a:rPr lang="en-US" dirty="0" smtClean="0"/>
              <a:t>EPITHELIUM PROLIFERATION</a:t>
            </a:r>
          </a:p>
          <a:p>
            <a:r>
              <a:rPr lang="en-US" dirty="0" smtClean="0"/>
              <a:t>EPITHELIUM MATURATION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018984"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2862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52863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2862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286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321468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78631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41433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DEFINITION OF ORAL MUCOUS MEMBRANE</a:t>
            </a:r>
          </a:p>
          <a:p>
            <a:r>
              <a:rPr lang="en-US" dirty="0" smtClean="0"/>
              <a:t>FUNCTIONS OF ORAL MUCOUS MEMBRANE</a:t>
            </a:r>
          </a:p>
          <a:p>
            <a:r>
              <a:rPr lang="en-US" dirty="0" smtClean="0"/>
              <a:t>ANATOMICAL CONSIDERATION</a:t>
            </a:r>
          </a:p>
          <a:p>
            <a:r>
              <a:rPr lang="en-US" dirty="0" smtClean="0"/>
              <a:t>COMPONENTS OF OM</a:t>
            </a:r>
          </a:p>
          <a:p>
            <a:r>
              <a:rPr lang="en-US" dirty="0" smtClean="0"/>
              <a:t>ORAL EPITHELIUM</a:t>
            </a:r>
          </a:p>
          <a:p>
            <a:r>
              <a:rPr lang="en-US" dirty="0" smtClean="0"/>
              <a:t>EPITHELIUM PROLIFERATION</a:t>
            </a:r>
          </a:p>
          <a:p>
            <a:r>
              <a:rPr lang="en-US" dirty="0" smtClean="0"/>
              <a:t>EPITHELIUM MATURATION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85725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52863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47148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62572"/>
            <a:ext cx="9144000" cy="629542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Oral mucous membrane maintains the integrity of the oral cavity in health and disease. Knowledge regarding the mucosa aids in detecting any changes from normalcy which would pave the way for diagnosing various disorders which affect the mucosa &amp; thus providing treatment for the same. Also as public health dentists educating people regarding detection of changes in the mucosa.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2134195"/>
            <a:ext cx="8929687" cy="386655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 </a:t>
            </a:r>
            <a:endParaRPr lang="en-US" dirty="0"/>
          </a:p>
        </p:txBody>
      </p:sp>
      <p:sp>
        <p:nvSpPr>
          <p:cNvPr id="3" name="Content Placeholder 2"/>
          <p:cNvSpPr>
            <a:spLocks noGrp="1"/>
          </p:cNvSpPr>
          <p:nvPr>
            <p:ph idx="1"/>
          </p:nvPr>
        </p:nvSpPr>
        <p:spPr/>
        <p:txBody>
          <a:bodyPr/>
          <a:lstStyle/>
          <a:p>
            <a:r>
              <a:rPr lang="en-US" dirty="0" smtClean="0"/>
              <a:t>Oral mucous membrane maintains the integrity of the oral cavity in health and disease. </a:t>
            </a:r>
            <a:r>
              <a:rPr lang="en-US" smtClean="0"/>
              <a:t>Knowledge regarding the mucosa aids in detecting any changes from normalcy which would pave the way for diagnosing various disorders which affect the mucosa &amp; thus providing treatment for the same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Question &amp; Answer Session</a:t>
            </a:r>
            <a:endParaRPr lang="en-US" sz="2400" dirty="0"/>
          </a:p>
        </p:txBody>
      </p:sp>
      <p:sp>
        <p:nvSpPr>
          <p:cNvPr id="5" name="Content Placeholder 4"/>
          <p:cNvSpPr>
            <a:spLocks noGrp="1"/>
          </p:cNvSpPr>
          <p:nvPr>
            <p:ph sz="quarter" idx="1"/>
          </p:nvPr>
        </p:nvSpPr>
        <p:spPr/>
        <p:txBody>
          <a:bodyPr/>
          <a:lstStyle/>
          <a:p>
            <a:r>
              <a:rPr lang="en-US" dirty="0" smtClean="0"/>
              <a:t>FUNCTIONS OF ORAL MUCOSA</a:t>
            </a:r>
          </a:p>
          <a:p>
            <a:r>
              <a:rPr lang="en-US" dirty="0" smtClean="0"/>
              <a:t> COMPONENTS OF ORAL MUCOSA</a:t>
            </a:r>
          </a:p>
          <a:p>
            <a:r>
              <a:rPr lang="en-US" dirty="0" smtClean="0"/>
              <a:t> FEATURES OF KERATINIZED &amp; NON-KERETINIZED EPITHELIUM</a:t>
            </a:r>
          </a:p>
          <a:p>
            <a:endParaRPr lang="en-US" dirty="0"/>
          </a:p>
        </p:txBody>
      </p:sp>
      <p:sp>
        <p:nvSpPr>
          <p:cNvPr id="2" name="Slide Number Placeholder 1"/>
          <p:cNvSpPr>
            <a:spLocks noGrp="1"/>
          </p:cNvSpPr>
          <p:nvPr>
            <p:ph type="sldNum" sz="quarter" idx="4294967295"/>
          </p:nvPr>
        </p:nvSpPr>
        <p:spPr>
          <a:xfrm>
            <a:off x="8129016" y="5734050"/>
            <a:ext cx="609600" cy="521208"/>
          </a:xfrm>
          <a:prstGeom prst="rect">
            <a:avLst/>
          </a:prstGeom>
        </p:spPr>
        <p:txBody>
          <a:bodyPr/>
          <a:lstStyle/>
          <a:p>
            <a:fld id="{72795863-2509-495E-A4D3-2D1EB08AA326}" type="slidenum">
              <a:rPr lang="en-US" smtClean="0"/>
              <a:pPr/>
              <a:t>41</a:t>
            </a:fld>
            <a:endParaRPr lang="en-US"/>
          </a:p>
        </p:txBody>
      </p:sp>
    </p:spTree>
    <p:extLst>
      <p:ext uri="{BB962C8B-B14F-4D97-AF65-F5344CB8AC3E}">
        <p14:creationId xmlns:p14="http://schemas.microsoft.com/office/powerpoint/2010/main" xmlns="" val="2287409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SN </a:t>
            </a:r>
            <a:r>
              <a:rPr lang="en-US" dirty="0" err="1" smtClean="0"/>
              <a:t>Bhaskar</a:t>
            </a:r>
            <a:r>
              <a:rPr lang="en-US" dirty="0" smtClean="0"/>
              <a:t> . </a:t>
            </a:r>
            <a:r>
              <a:rPr lang="en-US" dirty="0" err="1" smtClean="0"/>
              <a:t>Orban’s</a:t>
            </a:r>
            <a:r>
              <a:rPr lang="en-US" dirty="0" smtClean="0"/>
              <a:t> ,Oral Histology and embryology. 11</a:t>
            </a:r>
            <a:r>
              <a:rPr lang="en-US" baseline="30000" dirty="0" smtClean="0"/>
              <a:t>th</a:t>
            </a:r>
            <a:r>
              <a:rPr lang="en-US" dirty="0" smtClean="0"/>
              <a:t> edition, Mosby 1998</a:t>
            </a:r>
          </a:p>
          <a:p>
            <a:r>
              <a:rPr lang="en-US" dirty="0" smtClean="0"/>
              <a:t>Neville BW ,</a:t>
            </a:r>
            <a:r>
              <a:rPr lang="en-US" dirty="0" err="1" smtClean="0"/>
              <a:t>Damm</a:t>
            </a:r>
            <a:r>
              <a:rPr lang="en-US" dirty="0" smtClean="0"/>
              <a:t> DD ,Allen CM ,</a:t>
            </a:r>
            <a:r>
              <a:rPr lang="en-US" dirty="0" err="1" smtClean="0"/>
              <a:t>Bouquot</a:t>
            </a:r>
            <a:r>
              <a:rPr lang="en-US" dirty="0" smtClean="0"/>
              <a:t> JE . Oral and maxillofacial pathology , 2</a:t>
            </a:r>
            <a:r>
              <a:rPr lang="en-US" baseline="30000" dirty="0" smtClean="0"/>
              <a:t>nd</a:t>
            </a:r>
            <a:r>
              <a:rPr lang="en-US" dirty="0" smtClean="0"/>
              <a:t> Edition .Philadelphia W.B. Saunders ;2002</a:t>
            </a:r>
          </a:p>
          <a:p>
            <a:r>
              <a:rPr lang="en-US" dirty="0" smtClean="0"/>
              <a:t>Richard </a:t>
            </a:r>
            <a:r>
              <a:rPr lang="en-US" dirty="0" err="1" smtClean="0"/>
              <a:t>Tencate</a:t>
            </a:r>
            <a:r>
              <a:rPr lang="en-US" dirty="0" smtClean="0"/>
              <a:t> , Oral Histology development ,structure and function . 5</a:t>
            </a:r>
            <a:r>
              <a:rPr lang="en-US" baseline="30000" dirty="0" smtClean="0"/>
              <a:t>th</a:t>
            </a:r>
            <a:r>
              <a:rPr lang="en-US" dirty="0" smtClean="0"/>
              <a:t> Edition ,1998</a:t>
            </a:r>
          </a:p>
          <a:p>
            <a:r>
              <a:rPr lang="en-US" dirty="0" smtClean="0"/>
              <a:t>Carranza F.A., Michael G. Newman . Clinical </a:t>
            </a:r>
            <a:r>
              <a:rPr lang="en-US" dirty="0" err="1" smtClean="0"/>
              <a:t>periodontology</a:t>
            </a:r>
            <a:r>
              <a:rPr lang="en-US" dirty="0" smtClean="0"/>
              <a:t> 8,9,10</a:t>
            </a:r>
            <a:r>
              <a:rPr lang="en-US" baseline="30000" dirty="0" smtClean="0"/>
              <a:t>th</a:t>
            </a:r>
            <a:r>
              <a:rPr lang="en-US" dirty="0" smtClean="0"/>
              <a:t> edition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1143000"/>
            <a:ext cx="8382000" cy="3124200"/>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53578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2862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928687"/>
            <a:ext cx="8715375" cy="3714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857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78631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TotalTime>
  <Words>263</Words>
  <Application>Microsoft Office PowerPoint</Application>
  <PresentationFormat>On-screen Show (4:3)</PresentationFormat>
  <Paragraphs>35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Apex</vt:lpstr>
      <vt:lpstr>Slide 1</vt:lpstr>
      <vt:lpstr>OBJECTIVES</vt:lpstr>
      <vt:lpstr>CONTENTS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SUMMARY</vt:lpstr>
      <vt:lpstr>Take home message </vt:lpstr>
      <vt:lpstr>Question &amp; Answer Session</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OP</dc:creator>
  <cp:lastModifiedBy>OP</cp:lastModifiedBy>
  <cp:revision>5</cp:revision>
  <dcterms:created xsi:type="dcterms:W3CDTF">2022-05-28T05:36:18Z</dcterms:created>
  <dcterms:modified xsi:type="dcterms:W3CDTF">2023-03-04T05:42:34Z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2022-05-28T00:00:00Z</vt:filetime>
  </property>
  <property fmtid="{D5CDD505-2E9C-101B-9397-08002B2CF9AE}" pid="3" name="LastSaved">
    <vt:filetime>2022-05-28T00:00:00Z</vt:filetime>
  </property>
</Properties>
</file>